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42" r:id="rId2"/>
    <p:sldMasterId id="2147483954" r:id="rId3"/>
  </p:sldMasterIdLst>
  <p:sldIdLst>
    <p:sldId id="256" r:id="rId4"/>
    <p:sldId id="257" r:id="rId5"/>
    <p:sldId id="258" r:id="rId6"/>
    <p:sldId id="262" r:id="rId7"/>
    <p:sldId id="259" r:id="rId8"/>
    <p:sldId id="260" r:id="rId9"/>
    <p:sldId id="261" r:id="rId10"/>
    <p:sldId id="266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FCBFD"/>
    <a:srgbClr val="B9BCFF"/>
    <a:srgbClr val="574FFF"/>
    <a:srgbClr val="7D83F3"/>
    <a:srgbClr val="8994FF"/>
    <a:srgbClr val="4941EF"/>
    <a:srgbClr val="8669FF"/>
    <a:srgbClr val="82ACEA"/>
    <a:srgbClr val="A4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96" d="100"/>
          <a:sy n="96" d="100"/>
        </p:scale>
        <p:origin x="12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(МЕТАПРЕДМЕТ 1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9.91</c:v>
                </c:pt>
                <c:pt idx="1">
                  <c:v>7.91</c:v>
                </c:pt>
                <c:pt idx="2">
                  <c:v>9.02</c:v>
                </c:pt>
                <c:pt idx="3">
                  <c:v>6.52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45.28</c:v>
                </c:pt>
                <c:pt idx="1">
                  <c:v>47.77</c:v>
                </c:pt>
                <c:pt idx="2">
                  <c:v>50.62</c:v>
                </c:pt>
                <c:pt idx="3">
                  <c:v>52.17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39.71</c:v>
                </c:pt>
                <c:pt idx="1">
                  <c:v>40.51</c:v>
                </c:pt>
                <c:pt idx="2">
                  <c:v>37.770000000000003</c:v>
                </c:pt>
                <c:pt idx="3">
                  <c:v>35.5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3.81</c:v>
                </c:pt>
                <c:pt idx="2">
                  <c:v>2.59</c:v>
                </c:pt>
                <c:pt idx="3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569555056"/>
        <c:axId val="-1569554512"/>
      </c:barChart>
      <c:catAx>
        <c:axId val="-156955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69554512"/>
        <c:crosses val="autoZero"/>
        <c:auto val="1"/>
        <c:lblAlgn val="ctr"/>
        <c:lblOffset val="100"/>
        <c:noMultiLvlLbl val="0"/>
      </c:catAx>
      <c:valAx>
        <c:axId val="-156955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6955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(МАТЕМАТИКА 1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325440298223594E-2"/>
          <c:y val="0.13799364701156289"/>
          <c:w val="0.95080499448438516"/>
          <c:h val="0.61570027426046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область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12.42</c:v>
                </c:pt>
                <c:pt idx="1">
                  <c:v>11.86</c:v>
                </c:pt>
                <c:pt idx="2">
                  <c:v>13.36</c:v>
                </c:pt>
                <c:pt idx="3">
                  <c:v>17.39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область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54.51</c:v>
                </c:pt>
                <c:pt idx="1">
                  <c:v>57.2</c:v>
                </c:pt>
                <c:pt idx="2">
                  <c:v>60.23</c:v>
                </c:pt>
                <c:pt idx="3">
                  <c:v>65.22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область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29.08</c:v>
                </c:pt>
                <c:pt idx="1">
                  <c:v>26.12</c:v>
                </c:pt>
                <c:pt idx="2">
                  <c:v>23.18</c:v>
                </c:pt>
                <c:pt idx="3">
                  <c:v>17.39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область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3.99</c:v>
                </c:pt>
                <c:pt idx="1">
                  <c:v>4.82</c:v>
                </c:pt>
                <c:pt idx="2">
                  <c:v>3.23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35388032"/>
        <c:axId val="-1635378784"/>
      </c:barChart>
      <c:catAx>
        <c:axId val="-16353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635378784"/>
        <c:crosses val="autoZero"/>
        <c:auto val="1"/>
        <c:lblAlgn val="ctr"/>
        <c:lblOffset val="100"/>
        <c:noMultiLvlLbl val="0"/>
      </c:catAx>
      <c:valAx>
        <c:axId val="-16353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6353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(ИНФОРМАТИКА 1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19.2</c:v>
                </c:pt>
                <c:pt idx="1">
                  <c:v>15.59</c:v>
                </c:pt>
                <c:pt idx="2">
                  <c:v>13.66</c:v>
                </c:pt>
                <c:pt idx="3">
                  <c:v>29.17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60.5</c:v>
                </c:pt>
                <c:pt idx="1">
                  <c:v>72.47</c:v>
                </c:pt>
                <c:pt idx="2">
                  <c:v>74.319999999999993</c:v>
                </c:pt>
                <c:pt idx="3">
                  <c:v>58.33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19.670000000000002</c:v>
                </c:pt>
                <c:pt idx="1">
                  <c:v>11.94</c:v>
                </c:pt>
                <c:pt idx="2">
                  <c:v>12.02</c:v>
                </c:pt>
                <c:pt idx="3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514851408"/>
        <c:axId val="-1514861200"/>
      </c:barChart>
      <c:catAx>
        <c:axId val="-151485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14861200"/>
        <c:crosses val="autoZero"/>
        <c:auto val="1"/>
        <c:lblAlgn val="ctr"/>
        <c:lblOffset val="100"/>
        <c:noMultiLvlLbl val="0"/>
      </c:catAx>
      <c:valAx>
        <c:axId val="-151486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1485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(ОБЩЕСТВОЗНАНИЕ 1 КУРС)</a:t>
            </a:r>
            <a:endParaRPr lang="ru-RU" dirty="0"/>
          </a:p>
        </c:rich>
      </c:tx>
      <c:layout>
        <c:manualLayout>
          <c:xMode val="edge"/>
          <c:yMode val="edge"/>
          <c:x val="0.24899647404863257"/>
          <c:y val="5.3414110297567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3921113689095127E-2"/>
          <c:y val="0.1674798727407654"/>
          <c:w val="0.97447795823665895"/>
          <c:h val="0.65650077293909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8.82</c:v>
                </c:pt>
                <c:pt idx="1">
                  <c:v>12.39</c:v>
                </c:pt>
                <c:pt idx="2">
                  <c:v>7.16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34.36</c:v>
                </c:pt>
                <c:pt idx="1">
                  <c:v>32.22</c:v>
                </c:pt>
                <c:pt idx="2">
                  <c:v>33.619999999999997</c:v>
                </c:pt>
                <c:pt idx="3">
                  <c:v>24.18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41.99</c:v>
                </c:pt>
                <c:pt idx="1">
                  <c:v>44.02</c:v>
                </c:pt>
                <c:pt idx="2">
                  <c:v>48.16</c:v>
                </c:pt>
                <c:pt idx="3">
                  <c:v>59.34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14.83</c:v>
                </c:pt>
                <c:pt idx="1">
                  <c:v>11.37</c:v>
                </c:pt>
                <c:pt idx="2">
                  <c:v>11.06</c:v>
                </c:pt>
                <c:pt idx="3">
                  <c:v>16.48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514856304"/>
        <c:axId val="-1514855216"/>
      </c:barChart>
      <c:catAx>
        <c:axId val="-15148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14855216"/>
        <c:crosses val="autoZero"/>
        <c:auto val="1"/>
        <c:lblAlgn val="ctr"/>
        <c:lblOffset val="100"/>
        <c:noMultiLvlLbl val="0"/>
      </c:catAx>
      <c:valAx>
        <c:axId val="-151485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1485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(МЕТАПРЕДМЕТ 2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25.84</c:v>
                </c:pt>
                <c:pt idx="1">
                  <c:v>23.22</c:v>
                </c:pt>
                <c:pt idx="2">
                  <c:v>24.35</c:v>
                </c:pt>
                <c:pt idx="3">
                  <c:v>46.77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41.15</c:v>
                </c:pt>
                <c:pt idx="1">
                  <c:v>44.2</c:v>
                </c:pt>
                <c:pt idx="2">
                  <c:v>43.57</c:v>
                </c:pt>
                <c:pt idx="3">
                  <c:v>43.55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</c:v>
                </c:pt>
                <c:pt idx="1">
                  <c:v>28.45</c:v>
                </c:pt>
                <c:pt idx="2">
                  <c:v>28.55</c:v>
                </c:pt>
                <c:pt idx="3">
                  <c:v>9.68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 </c:v>
                </c:pt>
                <c:pt idx="3">
                  <c:v>ГБПОУ "Нижегородский промышлено-технологический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5.1100000000000003</c:v>
                </c:pt>
                <c:pt idx="1">
                  <c:v>4.1399999999999997</c:v>
                </c:pt>
                <c:pt idx="2">
                  <c:v>3.53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387593856"/>
        <c:axId val="-1387591680"/>
      </c:barChart>
      <c:catAx>
        <c:axId val="-138759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7591680"/>
        <c:crosses val="autoZero"/>
        <c:auto val="1"/>
        <c:lblAlgn val="ctr"/>
        <c:lblOffset val="100"/>
        <c:noMultiLvlLbl val="0"/>
      </c:catAx>
      <c:valAx>
        <c:axId val="-13875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759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(МАТЕМАТИКА 2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8.74</c:v>
                </c:pt>
                <c:pt idx="1">
                  <c:v>7.49</c:v>
                </c:pt>
                <c:pt idx="2">
                  <c:v>7.99</c:v>
                </c:pt>
                <c:pt idx="3">
                  <c:v>22.22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66.08</c:v>
                </c:pt>
                <c:pt idx="1">
                  <c:v>72.94</c:v>
                </c:pt>
                <c:pt idx="2">
                  <c:v>73.650000000000006</c:v>
                </c:pt>
                <c:pt idx="3">
                  <c:v>77.78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23.11</c:v>
                </c:pt>
                <c:pt idx="1">
                  <c:v>17.32</c:v>
                </c:pt>
                <c:pt idx="2">
                  <c:v>15.58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2.0699999999999998</c:v>
                </c:pt>
                <c:pt idx="1">
                  <c:v>2.2599999999999998</c:v>
                </c:pt>
                <c:pt idx="2">
                  <c:v>2.78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35378240"/>
        <c:axId val="-1635381504"/>
      </c:barChart>
      <c:catAx>
        <c:axId val="-16353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635381504"/>
        <c:crosses val="autoZero"/>
        <c:auto val="1"/>
        <c:lblAlgn val="ctr"/>
        <c:lblOffset val="100"/>
        <c:noMultiLvlLbl val="0"/>
      </c:catAx>
      <c:valAx>
        <c:axId val="-16353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6353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(ИНФОРМАТИКА 2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56.57</c:v>
                </c:pt>
                <c:pt idx="1">
                  <c:v>69.959999999999994</c:v>
                </c:pt>
                <c:pt idx="2">
                  <c:v>69.44</c:v>
                </c:pt>
                <c:pt idx="3">
                  <c:v>19.05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33.67</c:v>
                </c:pt>
                <c:pt idx="1">
                  <c:v>28.76</c:v>
                </c:pt>
                <c:pt idx="2">
                  <c:v>29.44</c:v>
                </c:pt>
                <c:pt idx="3">
                  <c:v>80.95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8.94</c:v>
                </c:pt>
                <c:pt idx="1">
                  <c:v>1.29</c:v>
                </c:pt>
                <c:pt idx="2">
                  <c:v>1.1100000000000001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 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0.81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387594944"/>
        <c:axId val="-1387587328"/>
      </c:barChart>
      <c:catAx>
        <c:axId val="-13875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7587328"/>
        <c:crosses val="autoZero"/>
        <c:auto val="1"/>
        <c:lblAlgn val="ctr"/>
        <c:lblOffset val="100"/>
        <c:noMultiLvlLbl val="0"/>
      </c:catAx>
      <c:valAx>
        <c:axId val="-138758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3875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СТАТИСТИКА ОЦЕНОК (ОБЩЕСТВОЗНАНИЕ 2 КУРС)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ГБПОУ"Нижегородский промышленно-технологический техникум"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13.31</c:v>
                </c:pt>
                <c:pt idx="1">
                  <c:v>11.36</c:v>
                </c:pt>
                <c:pt idx="2">
                  <c:v>8.18</c:v>
                </c:pt>
                <c:pt idx="3">
                  <c:v>10.29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ГБПОУ"Нижегородский промышленно-технологический техникум"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30.98</c:v>
                </c:pt>
                <c:pt idx="1">
                  <c:v>31.04</c:v>
                </c:pt>
                <c:pt idx="2">
                  <c:v>39.39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ГБПОУ"Нижегородский промышленно-технологический техникум"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47.72</c:v>
                </c:pt>
                <c:pt idx="1">
                  <c:v>48.8</c:v>
                </c:pt>
                <c:pt idx="2">
                  <c:v>47.88</c:v>
                </c:pt>
                <c:pt idx="3">
                  <c:v>35.29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вся выборка</c:v>
                </c:pt>
                <c:pt idx="1">
                  <c:v>Нижегородская обл.</c:v>
                </c:pt>
                <c:pt idx="2">
                  <c:v>региональное подчинение</c:v>
                </c:pt>
                <c:pt idx="3">
                  <c:v>ГБПОУ"Нижегородский промышленно-технологический техникум"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7.99</c:v>
                </c:pt>
                <c:pt idx="1">
                  <c:v>8.8000000000000007</c:v>
                </c:pt>
                <c:pt idx="2">
                  <c:v>4.55</c:v>
                </c:pt>
                <c:pt idx="3">
                  <c:v>4.41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514854128"/>
        <c:axId val="-1514853040"/>
      </c:barChart>
      <c:catAx>
        <c:axId val="-151485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14853040"/>
        <c:crosses val="autoZero"/>
        <c:auto val="1"/>
        <c:lblAlgn val="ctr"/>
        <c:lblOffset val="100"/>
        <c:noMultiLvlLbl val="0"/>
      </c:catAx>
      <c:valAx>
        <c:axId val="-151485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51485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81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2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6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2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9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33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85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755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354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35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72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65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92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1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293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6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1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187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958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45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33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54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5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1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2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3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0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64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9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2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08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59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B97F3F-BCAA-4A9C-BD5C-45E633F15B09}" type="datetimeFigureOut">
              <a:rPr lang="ru-RU" smtClean="0"/>
              <a:t>20.01.2023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4BA921A-8CCB-46D3-B8E2-90FFBF10B8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550" y="3183450"/>
            <a:ext cx="11896725" cy="23876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ВСЕРОССИЙСКИХ ПРОВЕРОЧНЫХ РАБОТ - 2022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58721"/>
            <a:ext cx="12106275" cy="290353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ГБПОУ «Нижегородский промышленно-технологический техникум»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66103"/>
              </p:ext>
            </p:extLst>
          </p:nvPr>
        </p:nvGraphicFramePr>
        <p:xfrm>
          <a:off x="509047" y="194788"/>
          <a:ext cx="111707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02926"/>
              </p:ext>
            </p:extLst>
          </p:nvPr>
        </p:nvGraphicFramePr>
        <p:xfrm>
          <a:off x="575032" y="4552122"/>
          <a:ext cx="10916245" cy="2131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6712"/>
                <a:gridCol w="1433198"/>
                <a:gridCol w="2634955"/>
                <a:gridCol w="752845"/>
                <a:gridCol w="752845"/>
                <a:gridCol w="752845"/>
                <a:gridCol w="752845"/>
              </a:tblGrid>
              <a:tr h="349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1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"Нижегородский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9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61573"/>
              </p:ext>
            </p:extLst>
          </p:nvPr>
        </p:nvGraphicFramePr>
        <p:xfrm>
          <a:off x="367645" y="204215"/>
          <a:ext cx="114347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2008"/>
              </p:ext>
            </p:extLst>
          </p:nvPr>
        </p:nvGraphicFramePr>
        <p:xfrm>
          <a:off x="612746" y="4601412"/>
          <a:ext cx="10991651" cy="2016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8999"/>
                <a:gridCol w="1507315"/>
                <a:gridCol w="2653157"/>
                <a:gridCol w="758045"/>
                <a:gridCol w="758045"/>
                <a:gridCol w="758045"/>
                <a:gridCol w="758045"/>
              </a:tblGrid>
              <a:tr h="327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ГБПОУ"Нижегородский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25852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2868"/>
                <a:gridCol w="920564"/>
                <a:gridCol w="1046096"/>
                <a:gridCol w="1255314"/>
                <a:gridCol w="763651"/>
                <a:gridCol w="533507"/>
              </a:tblGrid>
              <a:tr h="13418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Блоки ПООП обучающийся научится / получит возможность научиться или проверяемые требования (умения) в соответствии с ФГОС (ФК ГОС)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 балл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«НПТТ»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6056 уч.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4305 уч.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уч.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198926 уч.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52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выполнять вычисления и преобразования,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выполнять вычисления и преобразования,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9" marR="7159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9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1769"/>
              </p:ext>
            </p:extLst>
          </p:nvPr>
        </p:nvGraphicFramePr>
        <p:xfrm>
          <a:off x="0" y="0"/>
          <a:ext cx="12192000" cy="688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01809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634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КЛАССНЫМ РУКОВОДИТЕЛЯМ ОЗНАКОМИТЬСЯ С РЕЗУЛЬТАТАМИ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ВПР ОБУЧАЮЩИХСЯ ГРУПП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ПРЕДСЕДАТЕЛЯМ ЦИКЛОВЫХ КОМИССИЙ ПРОВЕСТИ АНАЛИЗ ПОЛУЧЕННЫХ РЕЗУЛЬТАТОВ НА ЗАСЕДАНИИ КОМИССИЙ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ПРЕПОДАВАТЕЛЯМ УЧЕСТЬ ДАННЫЕ РЕЗУЛЬТАТОВ ВПР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ПЛАНИРОВАНИЯ 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65" y1="12486" x2="8587" y2="56187"/>
                        <a14:foregroundMark x1="9457" y1="3233" x2="49674" y2="3567"/>
                        <a14:foregroundMark x1="53587" y1="4125" x2="53913" y2="55630"/>
                        <a14:foregroundMark x1="52174" y1="57079" x2="7174" y2="56187"/>
                        <a14:foregroundMark x1="44674" y1="14493" x2="44674" y2="16611"/>
                        <a14:foregroundMark x1="25326" y1="19287" x2="29348" y2="16611"/>
                        <a14:foregroundMark x1="3804" y1="38239" x2="3478" y2="56187"/>
                        <a14:foregroundMark x1="5543" y1="61761" x2="51630" y2="60981"/>
                        <a14:foregroundMark x1="55109" y1="63880" x2="54565" y2="96656"/>
                        <a14:foregroundMark x1="3804" y1="86065" x2="53370" y2="85507"/>
                        <a14:foregroundMark x1="2609" y1="64771" x2="2935" y2="97547"/>
                        <a14:foregroundMark x1="79239" y1="5351" x2="83696" y2="84058"/>
                        <a14:foregroundMark x1="76413" y1="10702" x2="78804" y2="36343"/>
                        <a14:foregroundMark x1="75000" y1="6132" x2="75652" y2="19287"/>
                        <a14:foregroundMark x1="83696" y1="5240" x2="87609" y2="23300"/>
                        <a14:foregroundMark x1="73804" y1="7358" x2="84783" y2="5017"/>
                        <a14:foregroundMark x1="71739" y1="6577" x2="68587" y2="23077"/>
                        <a14:foregroundMark x1="74457" y1="3790" x2="80543" y2="2118"/>
                        <a14:foregroundMark x1="85000" y1="3567" x2="90543" y2="23746"/>
                        <a14:foregroundMark x1="88261" y1="7358" x2="90870" y2="19287"/>
                        <a14:foregroundMark x1="90217" y1="24861" x2="88043" y2="31438"/>
                        <a14:foregroundMark x1="78696" y1="39130" x2="78804" y2="45039"/>
                        <a14:foregroundMark x1="73587" y1="76589" x2="70109" y2="97547"/>
                        <a14:foregroundMark x1="83043" y1="84838" x2="81413" y2="97547"/>
                        <a14:foregroundMark x1="85109" y1="98774" x2="85978" y2="99331"/>
                        <a14:foregroundMark x1="68043" y1="97882" x2="68043" y2="97882"/>
                        <a14:foregroundMark x1="93804" y1="63991" x2="94348" y2="63991"/>
                        <a14:foregroundMark x1="93478" y1="63880" x2="98587" y2="66332"/>
                        <a14:foregroundMark x1="4891" y1="2676" x2="4239" y2="11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525" y="4049295"/>
            <a:ext cx="2880723" cy="2808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" b="99740" l="104" r="99948">
                        <a14:foregroundMark x1="52083" y1="23802" x2="49844" y2="34844"/>
                        <a14:foregroundMark x1="47813" y1="34688" x2="46458" y2="41979"/>
                        <a14:foregroundMark x1="43125" y1="42188" x2="47969" y2="32031"/>
                        <a14:foregroundMark x1="50781" y1="42344" x2="57708" y2="41406"/>
                        <a14:foregroundMark x1="61094" y1="38958" x2="69375" y2="29583"/>
                        <a14:foregroundMark x1="34844" y1="8594" x2="69896" y2="13854"/>
                        <a14:foregroundMark x1="3542" y1="5625" x2="4479" y2="63906"/>
                        <a14:foregroundMark x1="6719" y1="63177" x2="44063" y2="59635"/>
                        <a14:foregroundMark x1="51563" y1="68073" x2="53021" y2="85313"/>
                        <a14:foregroundMark x1="65781" y1="57760" x2="77396" y2="55469"/>
                        <a14:foregroundMark x1="75521" y1="16458" x2="75156" y2="53802"/>
                        <a14:foregroundMark x1="4115" y1="4271" x2="32604" y2="7656"/>
                        <a14:foregroundMark x1="15729" y1="57917" x2="22083" y2="56823"/>
                        <a14:foregroundMark x1="5417" y1="89063" x2="18698" y2="97135"/>
                        <a14:foregroundMark x1="14792" y1="86979" x2="20208" y2="92240"/>
                        <a14:foregroundMark x1="10469" y1="84948" x2="14427" y2="90000"/>
                        <a14:foregroundMark x1="35208" y1="62031" x2="45365" y2="60156"/>
                        <a14:foregroundMark x1="74427" y1="20990" x2="74219" y2="44063"/>
                        <a14:foregroundMark x1="5417" y1="90156" x2="7083" y2="95833"/>
                        <a14:foregroundMark x1="21719" y1="98802" x2="27344" y2="98802"/>
                        <a14:foregroundMark x1="56094" y1="91719" x2="72031" y2="90156"/>
                        <a14:foregroundMark x1="81823" y1="87083" x2="70052" y2="98646"/>
                        <a14:foregroundMark x1="47396" y1="94896" x2="80521" y2="98750"/>
                        <a14:foregroundMark x1="85365" y1="89635" x2="99323" y2="95677"/>
                        <a14:foregroundMark x1="95729" y1="77708" x2="99323" y2="82760"/>
                        <a14:foregroundMark x1="33281" y1="61719" x2="34844" y2="63906"/>
                        <a14:foregroundMark x1="29375" y1="88490" x2="33958" y2="85052"/>
                        <a14:foregroundMark x1="19323" y1="90365" x2="25313" y2="90313"/>
                        <a14:foregroundMark x1="34427" y1="84271" x2="37344" y2="79688"/>
                        <a14:foregroundMark x1="38021" y1="77292" x2="38490" y2="73594"/>
                        <a14:foregroundMark x1="38698" y1="72604" x2="36667" y2="66146"/>
                        <a14:foregroundMark x1="35833" y1="64740" x2="35833" y2="64740"/>
                        <a14:foregroundMark x1="35313" y1="64271" x2="36354" y2="65990"/>
                        <a14:foregroundMark x1="37552" y1="79531" x2="38021" y2="77760"/>
                        <a14:foregroundMark x1="11198" y1="87292" x2="8698" y2="84635"/>
                        <a14:foregroundMark x1="7813" y1="83854" x2="5781" y2="79844"/>
                        <a14:foregroundMark x1="4688" y1="71250" x2="5365" y2="68698"/>
                        <a14:foregroundMark x1="5469" y1="68125" x2="7813" y2="63802"/>
                        <a14:foregroundMark x1="4688" y1="71510" x2="4583" y2="74115"/>
                        <a14:foregroundMark x1="4479" y1="74271" x2="4948" y2="77813"/>
                        <a14:foregroundMark x1="5104" y1="77865" x2="5625" y2="79792"/>
                        <a14:backgroundMark x1="83438" y1="2969" x2="96563" y2="62448"/>
                        <a14:backgroundMark x1="92031" y1="6146" x2="87552" y2="60156"/>
                        <a14:backgroundMark x1="83229" y1="3542" x2="96563" y2="4115"/>
                        <a14:backgroundMark x1="82656" y1="6354" x2="82135" y2="69740"/>
                        <a14:backgroundMark x1="37969" y1="2500" x2="57500" y2="2917"/>
                        <a14:backgroundMark x1="12969" y1="1146" x2="69063" y2="10417"/>
                        <a14:backgroundMark x1="88125" y1="61875" x2="88438" y2="71563"/>
                        <a14:backgroundMark x1="59427" y1="69792" x2="86146" y2="68281"/>
                        <a14:backgroundMark x1="67865" y1="62240" x2="63229" y2="76198"/>
                        <a14:backgroundMark x1="85885" y1="73021" x2="61927" y2="80781"/>
                        <a14:backgroundMark x1="41927" y1="68594" x2="43542" y2="86406"/>
                        <a14:backgroundMark x1="40938" y1="80365" x2="35104" y2="92917"/>
                        <a14:backgroundMark x1="47292" y1="80260" x2="47083" y2="84115"/>
                        <a14:backgroundMark x1="2292" y1="70365" x2="2083" y2="76927"/>
                        <a14:backgroundMark x1="24948" y1="88594" x2="30781" y2="85781"/>
                        <a14:backgroundMark x1="39479" y1="64271" x2="41510" y2="70365"/>
                        <a14:backgroundMark x1="40417" y1="70729" x2="41354" y2="78490"/>
                        <a14:backgroundMark x1="36979" y1="63385" x2="41406" y2="62604"/>
                        <a14:backgroundMark x1="36458" y1="64271" x2="37135" y2="64948"/>
                        <a14:backgroundMark x1="30781" y1="85625" x2="33281" y2="83594"/>
                        <a14:backgroundMark x1="33646" y1="83438" x2="35313" y2="79688"/>
                        <a14:backgroundMark x1="36198" y1="78646" x2="37135" y2="73802"/>
                        <a14:backgroundMark x1="37135" y1="72708" x2="35625" y2="67500"/>
                        <a14:backgroundMark x1="34167" y1="64479" x2="32240" y2="63385"/>
                        <a14:backgroundMark x1="34271" y1="65313" x2="34844" y2="66667"/>
                        <a14:backgroundMark x1="2917" y1="79479" x2="3490" y2="80833"/>
                        <a14:backgroundMark x1="7031" y1="67292" x2="5990" y2="69844"/>
                        <a14:backgroundMark x1="6458" y1="77604" x2="7135" y2="79844"/>
                        <a14:backgroundMark x1="7135" y1="81042" x2="8490" y2="82760"/>
                        <a14:backgroundMark x1="6302" y1="77500" x2="6042" y2="75990"/>
                        <a14:backgroundMark x1="75156" y1="78281" x2="75156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64" y="3446960"/>
            <a:ext cx="3306265" cy="33062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00" l="1118" r="100000">
                        <a14:foregroundMark x1="24161" y1="56833" x2="28514" y2="56833"/>
                        <a14:foregroundMark x1="35503" y1="56000" x2="35743" y2="58633"/>
                        <a14:foregroundMark x1="24880" y1="55400" x2="24161" y2="57033"/>
                        <a14:foregroundMark x1="23522" y1="57067" x2="23522" y2="57067"/>
                        <a14:foregroundMark x1="36182" y1="56400" x2="36861" y2="57167"/>
                        <a14:backgroundMark x1="34425" y1="35433" x2="35463" y2="32933"/>
                        <a14:backgroundMark x1="37580" y1="64433" x2="36901" y2="73100"/>
                        <a14:backgroundMark x1="37580" y1="77067" x2="38099" y2="81433"/>
                        <a14:backgroundMark x1="38299" y1="81900" x2="38458" y2="84100"/>
                        <a14:backgroundMark x1="30911" y1="80700" x2="31789" y2="89200"/>
                        <a14:backgroundMark x1="38299" y1="84367" x2="38458" y2="85400"/>
                        <a14:backgroundMark x1="38458" y1="86000" x2="38458" y2="87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2996" y="3727310"/>
            <a:ext cx="2735117" cy="32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420" y="365125"/>
            <a:ext cx="11041626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обучающихся, принявших участие в ВПР 2022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51400" cy="435133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ПЕРВОГО КУРСА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СТУДЕНТОВ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52" y="1825625"/>
            <a:ext cx="4901609" cy="4407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6295261" y="1839075"/>
            <a:ext cx="49016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ВТОРОГО КУРСА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145 СТУДЕНТОВ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" b="100000" l="10000" r="90000">
                        <a14:foregroundMark x1="59891" y1="91205" x2="59891" y2="91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697" y="2854738"/>
            <a:ext cx="3223260" cy="3226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26" r="89926">
                        <a14:foregroundMark x1="55407" y1="49917" x2="55407" y2="49917"/>
                        <a14:foregroundMark x1="52444" y1="41500" x2="56444" y2="47750"/>
                        <a14:foregroundMark x1="53926" y1="48583" x2="58370" y2="54250"/>
                        <a14:foregroundMark x1="44593" y1="41250" x2="45037" y2="49917"/>
                        <a14:foregroundMark x1="39704" y1="54250" x2="40148" y2="59167"/>
                        <a14:foregroundMark x1="69185" y1="41250" x2="69185" y2="41250"/>
                        <a14:foregroundMark x1="77926" y1="94333" x2="77926" y2="94333"/>
                        <a14:foregroundMark x1="33333" y1="97000" x2="33333" y2="97000"/>
                        <a14:foregroundMark x1="28444" y1="96750" x2="34815" y2="96250"/>
                        <a14:foregroundMark x1="73037" y1="95667" x2="78370" y2="93500"/>
                        <a14:foregroundMark x1="24296" y1="98750" x2="20593" y2="97167"/>
                        <a14:foregroundMark x1="56444" y1="95917" x2="60296" y2="95833"/>
                        <a14:foregroundMark x1="62222" y1="96083" x2="65185" y2="96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934" y="2942492"/>
            <a:ext cx="1727200" cy="31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711375"/>
              </p:ext>
            </p:extLst>
          </p:nvPr>
        </p:nvGraphicFramePr>
        <p:xfrm>
          <a:off x="-3" y="1"/>
          <a:ext cx="12192002" cy="6858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1"/>
                <a:gridCol w="6096001"/>
              </a:tblGrid>
              <a:tr h="2187393">
                <a:tc rowSpan="3"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МЕТАПРЕДМЕТ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87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4832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007605"/>
              </p:ext>
            </p:extLst>
          </p:nvPr>
        </p:nvGraphicFramePr>
        <p:xfrm>
          <a:off x="405352" y="194788"/>
          <a:ext cx="114535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86380"/>
              </p:ext>
            </p:extLst>
          </p:nvPr>
        </p:nvGraphicFramePr>
        <p:xfrm>
          <a:off x="622169" y="4543720"/>
          <a:ext cx="11095350" cy="2058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0134"/>
                <a:gridCol w="1294256"/>
                <a:gridCol w="2697194"/>
                <a:gridCol w="770627"/>
                <a:gridCol w="770627"/>
                <a:gridCol w="770627"/>
                <a:gridCol w="691885"/>
              </a:tblGrid>
              <a:tr h="3531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633827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"Нижегородский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5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84785"/>
              </p:ext>
            </p:extLst>
          </p:nvPr>
        </p:nvGraphicFramePr>
        <p:xfrm>
          <a:off x="424207" y="73025"/>
          <a:ext cx="1128388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48452"/>
              </p:ext>
            </p:extLst>
          </p:nvPr>
        </p:nvGraphicFramePr>
        <p:xfrm>
          <a:off x="584975" y="4533063"/>
          <a:ext cx="11089572" cy="2072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518"/>
                <a:gridCol w="1356944"/>
                <a:gridCol w="2429518"/>
                <a:gridCol w="694148"/>
                <a:gridCol w="694148"/>
                <a:gridCol w="694148"/>
                <a:gridCol w="694148"/>
              </a:tblGrid>
              <a:tr h="342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2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"Нижегородский </a:t>
                      </a:r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1189"/>
              </p:ext>
            </p:extLst>
          </p:nvPr>
        </p:nvGraphicFramePr>
        <p:xfrm>
          <a:off x="612743" y="4345757"/>
          <a:ext cx="11010507" cy="2250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0101"/>
                <a:gridCol w="1215317"/>
                <a:gridCol w="2657709"/>
                <a:gridCol w="759345"/>
                <a:gridCol w="759345"/>
                <a:gridCol w="759345"/>
                <a:gridCol w="759345"/>
              </a:tblGrid>
              <a:tr h="440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2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</a:t>
                      </a:r>
                      <a:r>
                        <a:rPr lang="ru-RU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"Нижегородский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77744255"/>
              </p:ext>
            </p:extLst>
          </p:nvPr>
        </p:nvGraphicFramePr>
        <p:xfrm>
          <a:off x="499533" y="177799"/>
          <a:ext cx="11159066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23939"/>
              </p:ext>
            </p:extLst>
          </p:nvPr>
        </p:nvGraphicFramePr>
        <p:xfrm>
          <a:off x="622167" y="4373218"/>
          <a:ext cx="11001085" cy="218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6680"/>
                <a:gridCol w="1364187"/>
                <a:gridCol w="2655434"/>
                <a:gridCol w="758696"/>
                <a:gridCol w="758696"/>
                <a:gridCol w="758696"/>
                <a:gridCol w="758696"/>
              </a:tblGrid>
              <a:tr h="385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"Нижегородский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207957107"/>
              </p:ext>
            </p:extLst>
          </p:nvPr>
        </p:nvGraphicFramePr>
        <p:xfrm>
          <a:off x="842040" y="1"/>
          <a:ext cx="10947400" cy="427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70150"/>
              </p:ext>
            </p:extLst>
          </p:nvPr>
        </p:nvGraphicFramePr>
        <p:xfrm>
          <a:off x="575035" y="109946"/>
          <a:ext cx="11095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09471"/>
              </p:ext>
            </p:extLst>
          </p:nvPr>
        </p:nvGraphicFramePr>
        <p:xfrm>
          <a:off x="697583" y="4628560"/>
          <a:ext cx="10793690" cy="2138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708"/>
                <a:gridCol w="1663040"/>
                <a:gridCol w="2605374"/>
                <a:gridCol w="744392"/>
                <a:gridCol w="744392"/>
                <a:gridCol w="744392"/>
                <a:gridCol w="744392"/>
              </a:tblGrid>
              <a:tr h="3177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2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534947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"Нижегородский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8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421624"/>
              </p:ext>
            </p:extLst>
          </p:nvPr>
        </p:nvGraphicFramePr>
        <p:xfrm>
          <a:off x="461913" y="279630"/>
          <a:ext cx="1125560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62044"/>
              </p:ext>
            </p:extLst>
          </p:nvPr>
        </p:nvGraphicFramePr>
        <p:xfrm>
          <a:off x="603315" y="4591879"/>
          <a:ext cx="10963373" cy="2011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6283"/>
                <a:gridCol w="1186382"/>
                <a:gridCol w="2646332"/>
                <a:gridCol w="756094"/>
                <a:gridCol w="756094"/>
                <a:gridCol w="756094"/>
                <a:gridCol w="756094"/>
              </a:tblGrid>
              <a:tr h="342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Группы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выборка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171599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 (региональное подчинение)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"Нижегородский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промышленно-технологический техникум"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7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596</TotalTime>
  <Words>720</Words>
  <Application>Microsoft Office PowerPoint</Application>
  <PresentationFormat>Широкоэкранный</PresentationFormat>
  <Paragraphs>345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Office Theme</vt:lpstr>
      <vt:lpstr>Базис</vt:lpstr>
      <vt:lpstr>1_Базис</vt:lpstr>
      <vt:lpstr>РЕЗУЛЬТАТЫ ВСЕРОССИЙСКИХ ПРОВЕРОЧНЫХ РАБОТ - 2022</vt:lpstr>
      <vt:lpstr>Количество обучающихся, принявших участие в ВПР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ВСЕРОССИЙСКИХ ПРОВЕРОЧНЫХ РАБОТ - 2022</dc:title>
  <dc:creator>Александр Евгеньевич Князев</dc:creator>
  <cp:lastModifiedBy>Александр Евгеньевич Князев</cp:lastModifiedBy>
  <cp:revision>37</cp:revision>
  <dcterms:created xsi:type="dcterms:W3CDTF">2023-01-13T11:50:27Z</dcterms:created>
  <dcterms:modified xsi:type="dcterms:W3CDTF">2023-01-20T13:08:36Z</dcterms:modified>
</cp:coreProperties>
</file>